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65" r:id="rId4"/>
    <p:sldId id="266" r:id="rId5"/>
    <p:sldId id="264" r:id="rId6"/>
    <p:sldId id="269" r:id="rId7"/>
    <p:sldId id="267" r:id="rId8"/>
    <p:sldId id="270" r:id="rId9"/>
    <p:sldId id="283" r:id="rId10"/>
    <p:sldId id="262" r:id="rId11"/>
    <p:sldId id="272" r:id="rId12"/>
    <p:sldId id="273" r:id="rId13"/>
    <p:sldId id="28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3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6144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Еремеичева</a:t>
            </a:r>
            <a:r>
              <a:rPr lang="ru-RU" sz="3200" i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Елена Олеговна </a:t>
            </a:r>
            <a:r>
              <a:rPr lang="ru-RU" sz="2400" i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2400" i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pPr algn="ctr"/>
            <a:r>
              <a:rPr lang="ru-RU" sz="2400" i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ДОД ЦДТТ «Юность»</a:t>
            </a:r>
          </a:p>
          <a:p>
            <a:pPr algn="ctr"/>
            <a:r>
              <a:rPr lang="ru-RU" sz="2400" i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Сергиев Посад</a:t>
            </a:r>
            <a:endParaRPr lang="ru-RU" sz="2400" i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страну творчества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27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9600" dirty="0" smtClean="0">
                <a:solidFill>
                  <a:srgbClr val="333300"/>
                </a:solidFill>
              </a:rPr>
              <a:t>Ноги должны твердо опираться всей подошвой об пол, так как при другом положении ног нарушается кровообращение.</a:t>
            </a:r>
          </a:p>
          <a:p>
            <a:pPr lvl="0" algn="l"/>
            <a:r>
              <a:rPr lang="ru-RU" sz="9600" dirty="0" smtClean="0">
                <a:solidFill>
                  <a:srgbClr val="333300"/>
                </a:solidFill>
              </a:rPr>
              <a:t>Свет должен падать слева или спереди.</a:t>
            </a:r>
          </a:p>
          <a:p>
            <a:pPr lvl="0" algn="l"/>
            <a:r>
              <a:rPr lang="ru-RU" sz="9600" dirty="0" smtClean="0">
                <a:solidFill>
                  <a:srgbClr val="333300"/>
                </a:solidFill>
              </a:rPr>
              <a:t>Нельзя опираться грудью на стол.</a:t>
            </a:r>
          </a:p>
          <a:p>
            <a:pPr lvl="0" algn="l"/>
            <a:r>
              <a:rPr lang="ru-RU" sz="9600" dirty="0" smtClean="0">
                <a:solidFill>
                  <a:srgbClr val="333300"/>
                </a:solidFill>
              </a:rPr>
              <a:t>Руки должны быть согнуты в локтях и отставать от корпуса более чем на 10 см.</a:t>
            </a:r>
          </a:p>
          <a:p>
            <a:pPr lvl="0" algn="l"/>
            <a:r>
              <a:rPr lang="ru-RU" sz="9600" dirty="0" smtClean="0">
                <a:solidFill>
                  <a:srgbClr val="333300"/>
                </a:solidFill>
              </a:rPr>
              <a:t>Расстояние от глаз до изделия или детали должно быть 30-40 см.</a:t>
            </a:r>
          </a:p>
          <a:p>
            <a:pPr lvl="0" algn="l"/>
            <a:r>
              <a:rPr lang="ru-RU" sz="9600" dirty="0" smtClean="0">
                <a:solidFill>
                  <a:srgbClr val="333300"/>
                </a:solidFill>
              </a:rPr>
              <a:t>В процессе работы следует периодически менять положение корпуса (из слегка согнутого к выпрямленному и обратно).</a:t>
            </a:r>
          </a:p>
          <a:p>
            <a:r>
              <a:rPr lang="ru-RU" sz="8000" dirty="0" smtClean="0"/>
              <a:t> 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/>
              <a:t> </a:t>
            </a:r>
            <a:r>
              <a:rPr lang="ru-RU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Правильная посадка во время работы</a:t>
            </a:r>
            <a:br>
              <a:rPr lang="ru-RU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53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сделаем вот такого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помошника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G:\открытое занятие\Для печати\Новая папка\SAM_3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248" y="1916832"/>
            <a:ext cx="6520119" cy="4348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55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324528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безопасной работы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ножницами</a:t>
            </a:r>
            <a:endParaRPr lang="ru-RU" dirty="0"/>
          </a:p>
        </p:txBody>
      </p:sp>
      <p:pic>
        <p:nvPicPr>
          <p:cNvPr id="1026" name="Picture 2" descr="G:\открытое занятие\Техника безопасности\ножницы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476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276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524000"/>
            <a:ext cx="7416824" cy="4572000"/>
          </a:xfrm>
        </p:spPr>
        <p:txBody>
          <a:bodyPr/>
          <a:lstStyle/>
          <a:p>
            <a:r>
              <a:rPr lang="ru-RU" dirty="0" smtClean="0">
                <a:solidFill>
                  <a:srgbClr val="333300"/>
                </a:solidFill>
              </a:rPr>
              <a:t>Хранить в специально отведенных местах(в бухтах)</a:t>
            </a:r>
          </a:p>
          <a:p>
            <a:r>
              <a:rPr lang="ru-RU" dirty="0" smtClean="0">
                <a:solidFill>
                  <a:srgbClr val="333300"/>
                </a:solidFill>
              </a:rPr>
              <a:t>В процессе откусывания не держать проволоку на уровне лица.</a:t>
            </a:r>
          </a:p>
          <a:p>
            <a:r>
              <a:rPr lang="ru-RU" dirty="0" smtClean="0">
                <a:solidFill>
                  <a:srgbClr val="333300"/>
                </a:solidFill>
              </a:rPr>
              <a:t>Нельзя резать проволоку ножницами.</a:t>
            </a:r>
          </a:p>
          <a:p>
            <a:r>
              <a:rPr lang="ru-RU" dirty="0" smtClean="0">
                <a:solidFill>
                  <a:srgbClr val="333300"/>
                </a:solidFill>
              </a:rPr>
              <a:t>При работе с толстой проволокой необходимо надеть рукавицы.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723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безопасной работы с проволокой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39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15121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Согнуть проволоку пополам.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Одеть пуговицу на проволоку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(сверху-вниз, и далее сницу-наверх)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G:\открытое занятие\Для печати\Новая папка\SAM_3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019615" cy="4015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20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оба конца проволоки одеть бусины для ноги. Разъединить проволоку. На один конец проволоки надеть бусины, пуговицу и войти в бусины в обратную сторону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F:\DCIM\999PHOTO\SAM_349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24740"/>
            <a:ext cx="5976664" cy="407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134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Соединить оба конца проволоки.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Нанизать на них заготовки для туловища.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G:\открытое занятие\Для печати\Новая папка\SAM_3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24877"/>
            <a:ext cx="6120680" cy="4080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78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Выкроить теловище из бумаги по шаблону.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G:\открытое занятие\Для печати\Новая папка\SAM_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337212" cy="4224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1648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1219200"/>
          </a:xfrm>
        </p:spPr>
        <p:txBody>
          <a:bodyPr/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Склеить туловище</a:t>
            </a:r>
            <a:endParaRPr lang="ru-RU" dirty="0"/>
          </a:p>
        </p:txBody>
      </p:sp>
      <p:pic>
        <p:nvPicPr>
          <p:cNvPr id="11266" name="Picture 2" descr="G:\открытое занятие\Для печати\Новая папка\SAM_3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26469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748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7644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Одеть бумажную заготовку на проволоку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G:\открытое занятие\Для печати\Новая папка\SAM_3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408712" cy="427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65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60350"/>
            <a:ext cx="7776864" cy="504085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“Конструирование” </a:t>
            </a:r>
            <a:r>
              <a:rPr lang="ru-RU" sz="36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означает: “Создание какого-либо изделия путём правильного расположения его части”. Ребята, как вы думаете из чего можно конструировать?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410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каждую из проволок надеть бусины и  заготовку для рук. Пройти проволокой через бусины в обратную сторону)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G:\открытое занятие\Для печати\Новая папка\SAM_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51" y="2276872"/>
            <a:ext cx="6300193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246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22048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Соединить оба конца проволоки. Нанизать заготовку для шеи и головы. Закрепить финишную бусину методом «навстречу».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Обрезать излишки проволоки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G:\открытое занятие\Для печати\Новая папка\SAM_3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1"/>
            <a:ext cx="6336704" cy="4224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364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6204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Оформить человечка вспомогательными материалами.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G:\открытое занятие\Для печати\Новая папка\SAM_3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5"/>
            <a:ext cx="6336705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8196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работы вы сможете сделать сами.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захотите!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G:\Pictures\Pictures\фото Юность\для конкурса\SAM_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84433">
            <a:off x="6547875" y="1219568"/>
            <a:ext cx="2172592" cy="156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3563888" y="1844824"/>
            <a:ext cx="2160240" cy="2088232"/>
            <a:chOff x="1906428" y="1916113"/>
            <a:chExt cx="5473884" cy="367312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6428" y="1987499"/>
              <a:ext cx="5473884" cy="36017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9" name="Рисунок 5" descr="IMAG232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8176" y="1916113"/>
              <a:ext cx="5327649" cy="36001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0" name="Picture 13" descr="G:\Pictures\Идеи\Бумага\самолет\planer-iz-bumagi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475492" cy="170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 descr="G:\Pictures\Идеи\Бумага\шар - копи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7600">
            <a:off x="418952" y="1273324"/>
            <a:ext cx="22098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4" descr="G:\Pictures\Pictures\фото Юность\для конкурса\SAM_3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38334">
            <a:off x="5202403" y="3326204"/>
            <a:ext cx="2185927" cy="147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G:\Pictures\Идеи\лампочки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75925">
            <a:off x="6715319" y="4939000"/>
            <a:ext cx="2155816" cy="155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G:\Pictures\Идеи\Пластиковые ложки 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34526">
            <a:off x="186782" y="5012025"/>
            <a:ext cx="2269216" cy="1511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7" descr="G:\Pictures\Идеи\фисташ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9534" y="3300946"/>
            <a:ext cx="1656185" cy="119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3" descr="G:\Pictures\Идеи\Бутылки\пл.бутылки - копия (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3068960"/>
            <a:ext cx="1203325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7" descr="G:\Pictures\Pictures\фото Юность\для конкурса\SAM_34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01109">
            <a:off x="1805873" y="3253865"/>
            <a:ext cx="2341537" cy="156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9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Pictures\Pictures\фото пересвет\SAM_340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465" y="1988840"/>
            <a:ext cx="6143385" cy="401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все удивительно талантливы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02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7728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материалы мы используем для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ткрытое занятие\Изделия\материаллы\Бума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4097">
            <a:off x="412656" y="1841620"/>
            <a:ext cx="1827714" cy="159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открытое занятие\Изделия\материаллы\пл.посу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41898">
            <a:off x="6363993" y="1766653"/>
            <a:ext cx="2285616" cy="1476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G:\открытое занятие\Изделия\материаллы\фан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2721496" cy="181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G:\открытое занятие\Изделия\материаллы\упаковк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4"/>
            <a:ext cx="1697353" cy="220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G:\открытое занятие\Изделия\материаллы\упаковка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01008"/>
            <a:ext cx="2232248" cy="145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G:\открытое занятие\Изделия\материаллы\упаковка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229200"/>
            <a:ext cx="1252736" cy="125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G:\открытое занятие\Изделия\материаллы\бахил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1296144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G:\открытое занятие\Изделия\материаллы\шиш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429000"/>
            <a:ext cx="17907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G:\открытое занятие\Изделия\материаллы\желуд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44476">
            <a:off x="5334086" y="4995006"/>
            <a:ext cx="1959726" cy="132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G:\открытое занятие\Изделия\материаллы\сд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15851">
            <a:off x="1745483" y="4764582"/>
            <a:ext cx="1724299" cy="130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528392"/>
          </a:xfrm>
        </p:spPr>
        <p:txBody>
          <a:bodyPr>
            <a:normAutofit fontScale="32500" lnSpcReduction="20000"/>
          </a:bodyPr>
          <a:lstStyle/>
          <a:p>
            <a:pPr marL="457200" indent="-457200" algn="l">
              <a:buAutoNum type="arabicPeriod"/>
            </a:pPr>
            <a:r>
              <a:rPr lang="ru-RU" sz="9600" dirty="0" smtClean="0">
                <a:solidFill>
                  <a:srgbClr val="333300"/>
                </a:solidFill>
                <a:latin typeface="+mj-lt"/>
              </a:rPr>
              <a:t>Пластиковые упаковки.</a:t>
            </a:r>
          </a:p>
          <a:p>
            <a:pPr marL="457200" indent="-457200" algn="l">
              <a:buAutoNum type="arabicPeriod"/>
            </a:pPr>
            <a:r>
              <a:rPr lang="ru-RU" sz="9600" dirty="0" smtClean="0">
                <a:solidFill>
                  <a:srgbClr val="333300"/>
                </a:solidFill>
                <a:latin typeface="+mj-lt"/>
              </a:rPr>
              <a:t>Картонные упаковки.</a:t>
            </a:r>
          </a:p>
          <a:p>
            <a:pPr marL="457200" indent="-457200" algn="l">
              <a:buAutoNum type="arabicPeriod"/>
            </a:pPr>
            <a:r>
              <a:rPr lang="ru-RU" sz="9600" dirty="0" smtClean="0">
                <a:solidFill>
                  <a:srgbClr val="333300"/>
                </a:solidFill>
                <a:latin typeface="+mj-lt"/>
              </a:rPr>
              <a:t>Бусины, деревянные и пластиковые шарики.</a:t>
            </a:r>
          </a:p>
          <a:p>
            <a:pPr marL="457200" indent="-457200" algn="l">
              <a:buAutoNum type="arabicPeriod"/>
            </a:pPr>
            <a:r>
              <a:rPr lang="ru-RU" sz="9600" dirty="0" smtClean="0">
                <a:solidFill>
                  <a:srgbClr val="333300"/>
                </a:solidFill>
                <a:latin typeface="+mj-lt"/>
              </a:rPr>
              <a:t>Остатки шнура</a:t>
            </a:r>
          </a:p>
          <a:p>
            <a:pPr marL="457200" indent="-457200" algn="l">
              <a:buAutoNum type="arabicPeriod"/>
            </a:pPr>
            <a:r>
              <a:rPr lang="ru-RU" sz="9600" dirty="0" smtClean="0">
                <a:solidFill>
                  <a:srgbClr val="333300"/>
                </a:solidFill>
                <a:latin typeface="+mj-lt"/>
              </a:rPr>
              <a:t>Обрезки фанеры.</a:t>
            </a:r>
          </a:p>
          <a:p>
            <a:pPr marL="457200" indent="-457200" algn="l">
              <a:buAutoNum type="arabicPeriod"/>
            </a:pPr>
            <a:r>
              <a:rPr lang="ru-RU" sz="9600" dirty="0" smtClean="0">
                <a:solidFill>
                  <a:srgbClr val="333300"/>
                </a:solidFill>
                <a:latin typeface="+mj-lt"/>
              </a:rPr>
              <a:t>Пластиковая посуда.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ненужных предметов, находящихся у Вас дома, можно изготовить полезные вещи ?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80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417646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+mj-lt"/>
              </a:rPr>
              <a:t>Работа с природным материалом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+mj-lt"/>
              </a:rPr>
              <a:t>Работа с бумагой и картоном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+mj-lt"/>
              </a:rPr>
              <a:t>Изготовление  игрушек, сувениров, моделей с применением пенопласта, ткани, пластиковых упаковок, ДВД дисков  и других бросовых материалов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+mj-lt"/>
              </a:rPr>
              <a:t>Изготовление моделей технических объектов и сувениров из древесины и фанеры.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latin typeface="+mj-lt"/>
              </a:rPr>
              <a:t>Применение элементов декоративно-прикладного творчества.</a:t>
            </a:r>
            <a:endParaRPr lang="ru-RU" sz="2400" dirty="0">
              <a:solidFill>
                <a:srgbClr val="33330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6204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мы можем научиться в нашем объединении?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912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22413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путешествие начинается!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Отправляемся в путь!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8287072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G:\открытое занятие\Изделия\остров\549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открытое занятие\Изделия\остров\clip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444">
            <a:off x="1079410" y="4246382"/>
            <a:ext cx="3420582" cy="227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G:\открытое занятие\Изделия\остров\JOI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3240360" cy="220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:\открытое занятие\Изделия\остров\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9499">
            <a:off x="5166430" y="4211983"/>
            <a:ext cx="3304274" cy="228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95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горизонте -  необитаемый остров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G:\открытое занятие\Изделия\остров\4113299582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6900">
            <a:off x="522268" y="1813034"/>
            <a:ext cx="3561822" cy="236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G:\открытое занятие\Изделия\остров\digital_3D_wallpaper_at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9667">
            <a:off x="5059640" y="1994745"/>
            <a:ext cx="3571264" cy="235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G:\открытое занятие\Изделия\остров\32617_NewsPGMPH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33056"/>
            <a:ext cx="3599900" cy="225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38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24800" cy="21602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Отдыхать – не время,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чтобы мы смогли жить на этом острове – нужно потрудиться!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G:\открытое занятие\Изделия\остров\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G:\открытое занятие\Изделия\остров\юм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84" y="3068960"/>
            <a:ext cx="4006132" cy="2853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235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2132856"/>
            <a:ext cx="8075240" cy="3891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333300"/>
                </a:solidFill>
              </a:rPr>
              <a:t>Построить </a:t>
            </a:r>
          </a:p>
          <a:p>
            <a:r>
              <a:rPr lang="ru-RU" sz="3200" dirty="0" smtClean="0">
                <a:solidFill>
                  <a:srgbClr val="333300"/>
                </a:solidFill>
              </a:rPr>
              <a:t>Дома, храмы, </a:t>
            </a:r>
          </a:p>
          <a:p>
            <a:r>
              <a:rPr lang="ru-RU" sz="3200" dirty="0" smtClean="0">
                <a:solidFill>
                  <a:srgbClr val="333300"/>
                </a:solidFill>
              </a:rPr>
              <a:t>Железные и автомобильные дороги, </a:t>
            </a:r>
          </a:p>
          <a:p>
            <a:r>
              <a:rPr lang="ru-RU" sz="3200" dirty="0" smtClean="0">
                <a:solidFill>
                  <a:srgbClr val="333300"/>
                </a:solidFill>
              </a:rPr>
              <a:t>Мосты, аэродромы, причалы </a:t>
            </a:r>
          </a:p>
          <a:p>
            <a:r>
              <a:rPr lang="ru-RU" sz="3200" dirty="0" smtClean="0">
                <a:solidFill>
                  <a:srgbClr val="333300"/>
                </a:solidFill>
              </a:rPr>
              <a:t>Самолеты, машины, поезда</a:t>
            </a:r>
          </a:p>
          <a:p>
            <a:r>
              <a:rPr lang="ru-RU" sz="3200" dirty="0" smtClean="0">
                <a:solidFill>
                  <a:srgbClr val="333300"/>
                </a:solidFill>
              </a:rPr>
              <a:t>Сделать мебель и пр.</a:t>
            </a:r>
          </a:p>
          <a:p>
            <a:endParaRPr lang="ru-RU" sz="3600" dirty="0">
              <a:solidFill>
                <a:srgbClr val="3333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необходимо сделать на нашем острове, чтобы на нем можно было жить?</a:t>
            </a:r>
            <a:endParaRPr lang="ru-RU" b="1" dirty="0"/>
          </a:p>
        </p:txBody>
      </p:sp>
    </p:spTree>
  </p:cSld>
  <p:clrMapOvr>
    <a:masterClrMapping/>
  </p:clrMapOvr>
  <p:transition advTm="3773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816</TotalTime>
  <Words>431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Путешествие в страну творчества</vt:lpstr>
      <vt:lpstr>Слово “Конструирование” означает: “Создание какого-либо изделия путём правильного расположения его части”. Ребята, как вы думаете из чего можно конструировать? </vt:lpstr>
      <vt:lpstr>Эти материалы мы используем для для работы</vt:lpstr>
      <vt:lpstr>Из каких ненужных предметов, находящихся у Вас дома, можно изготовить полезные вещи ?</vt:lpstr>
      <vt:lpstr>Чему мы можем научиться в нашем объединении?</vt:lpstr>
      <vt:lpstr>Наше путешествие начинается! Отправляемся в путь!</vt:lpstr>
      <vt:lpstr>На горизонте -  необитаемый остров</vt:lpstr>
      <vt:lpstr>Отдыхать – не время,  чтобы мы смогли жить на этом острове – нужно потрудиться!</vt:lpstr>
      <vt:lpstr>Что необходимо сделать на нашем острове, чтобы на нем можно было жить?</vt:lpstr>
      <vt:lpstr> Правильная посадка во время работы  </vt:lpstr>
      <vt:lpstr>Мы сделаем вот такого помошника</vt:lpstr>
      <vt:lpstr>Правила безопасной работы  с ножницами</vt:lpstr>
      <vt:lpstr>Правила безопасной работы с проволокой</vt:lpstr>
      <vt:lpstr>Согнуть проволоку пополам. Одеть пуговицу на проволоку (сверху-вниз, и далее сницу-наверх) </vt:lpstr>
      <vt:lpstr>На оба конца проволоки одеть бусины для ноги. Разъединить проволоку. На один конец проволоки надеть бусины, пуговицу и войти в бусины в обратную сторону</vt:lpstr>
      <vt:lpstr>Соединить оба конца проволоки. Нанизать на них заготовки для туловища.</vt:lpstr>
      <vt:lpstr>Выкроить теловище из бумаги по шаблону.  </vt:lpstr>
      <vt:lpstr>Склеить туловище</vt:lpstr>
      <vt:lpstr>Одеть бумажную заготовку на проволоку</vt:lpstr>
      <vt:lpstr>На каждую из проволок надеть бусины и  заготовку для рук. Пройти проволокой через бусины в обратную сторону)</vt:lpstr>
      <vt:lpstr>Соединить оба конца проволоки. Нанизать заготовку для шеи и головы. Закрепить финишную бусину методом «навстречу». Обрезать излишки проволоки</vt:lpstr>
      <vt:lpstr>Оформить человечка вспомогательными материалами.</vt:lpstr>
      <vt:lpstr>Такие работы вы сможете сделать сами. Если захотите!</vt:lpstr>
      <vt:lpstr>Вы все удивительно талантливы!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образовательную программу</dc:title>
  <dc:creator>1</dc:creator>
  <cp:lastModifiedBy>samsung</cp:lastModifiedBy>
  <cp:revision>74</cp:revision>
  <dcterms:created xsi:type="dcterms:W3CDTF">2013-11-27T16:13:09Z</dcterms:created>
  <dcterms:modified xsi:type="dcterms:W3CDTF">2020-05-12T14:14:23Z</dcterms:modified>
</cp:coreProperties>
</file>